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712" r:id="rId2"/>
  </p:sldMasterIdLst>
  <p:notesMasterIdLst>
    <p:notesMasterId r:id="rId15"/>
  </p:notesMasterIdLst>
  <p:sldIdLst>
    <p:sldId id="256" r:id="rId3"/>
    <p:sldId id="269" r:id="rId4"/>
    <p:sldId id="267" r:id="rId5"/>
    <p:sldId id="257" r:id="rId6"/>
    <p:sldId id="258" r:id="rId7"/>
    <p:sldId id="259" r:id="rId8"/>
    <p:sldId id="260" r:id="rId9"/>
    <p:sldId id="261" r:id="rId10"/>
    <p:sldId id="262" r:id="rId11"/>
    <p:sldId id="263" r:id="rId12"/>
    <p:sldId id="264" r:id="rId13"/>
    <p:sldId id="266" r:id="rId14"/>
  </p:sldIdLst>
  <p:sldSz cx="9144000" cy="5143500" type="screen16x9"/>
  <p:notesSz cx="6858000" cy="9144000"/>
  <p:embeddedFontLst>
    <p:embeddedFont>
      <p:font typeface="Century Gothic" panose="020B0502020202020204" pitchFamily="34" charset="0"/>
      <p:regular r:id="rId16"/>
      <p:bold r:id="rId17"/>
      <p:italic r:id="rId18"/>
      <p:boldItalic r:id="rId19"/>
    </p:embeddedFont>
    <p:embeddedFont>
      <p:font typeface="PT Serif" panose="020A0603040505020204" pitchFamily="18" charset="0"/>
      <p:regular r:id="rId20"/>
      <p:bold r:id="rId21"/>
      <p:italic r:id="rId22"/>
      <p:boldItalic r:id="rId23"/>
    </p:embeddedFont>
    <p:embeddedFont>
      <p:font typeface="Wingdings 3" panose="05040102010807070707" pitchFamily="18" charset="2"/>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postart.nl/metropolis/VPWON_13237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5069826125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506982612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https://www.hofstede-insights.com/fi/product/compare-countries/</a:t>
            </a:r>
          </a:p>
        </p:txBody>
      </p:sp>
    </p:spTree>
    <p:extLst>
      <p:ext uri="{BB962C8B-B14F-4D97-AF65-F5344CB8AC3E}">
        <p14:creationId xmlns:p14="http://schemas.microsoft.com/office/powerpoint/2010/main" val="119473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506982612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506982612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06982612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506982612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506982612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506982612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069826125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06982612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06982612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06982612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069826125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506982612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5069826125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5069826125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506982612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506982612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800" dirty="0">
                <a:solidFill>
                  <a:srgbClr val="1155CC"/>
                </a:solidFill>
                <a:effectLst/>
                <a:latin typeface="Arial" panose="020B0604020202020204" pitchFamily="34" charset="0"/>
                <a:ea typeface="Arial" panose="020B0604020202020204" pitchFamily="34" charset="0"/>
                <a:hlinkClick r:id="rId3"/>
              </a:rPr>
              <a:t>https://www.npostart.nl/metropolis/VPWON_1323735</a:t>
            </a:r>
            <a:r>
              <a:rPr lang="nl-NL" sz="1800" dirty="0">
                <a:effectLst/>
                <a:latin typeface="Arial" panose="020B0604020202020204" pitchFamily="34" charset="0"/>
                <a:ea typeface="Arial" panose="020B0604020202020204" pitchFamily="34" charset="0"/>
              </a:rPr>
              <a:t>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nl-NL"/>
              <a:t>Klik om stijl te bewerken</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B61BEF0D-F0BB-DE4B-95CE-6DB70DBA9567}" type="datetimeFigureOut">
              <a:rPr lang="en-US" smtClean="0"/>
              <a:pPr/>
              <a:t>12/23/2022</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6385547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677594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nl-NL"/>
              <a:t>Klik om stijl te bewerken</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0272384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6104872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25832480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51486786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91120150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nl-NL"/>
              <a:t>Klik om stijl te bewerken</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1161510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nl-NL"/>
              <a:t>Klik om stijl te bewerken</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60783582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nl-NL"/>
              <a:t>Klik om stijl te bewerken</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16743428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nl-NL"/>
              <a:t>Klik om stijl te bewerken</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43018907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nl-NL"/>
              <a:t>Klik om stijl te bewerken</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AAD347D-5ACD-4C99-B74B-A9C85AD731AF}"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13183090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nl-NL"/>
              <a:t>Klik om stijl te bewerken</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96201084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nl-NL"/>
              <a:t>Klik om stijl te bewerken</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20576845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nl-NL"/>
              <a:t>Klik om stijl te bewerken</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12/23/2022</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30547167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021580" y="4793879"/>
            <a:ext cx="742949" cy="228599"/>
          </a:xfrm>
        </p:spPr>
        <p:txBody>
          <a:bodyPr/>
          <a:lstStyle/>
          <a:p>
            <a:fld id="{B61BEF0D-F0BB-DE4B-95CE-6DB70DBA9567}" type="datetimeFigureOut">
              <a:rPr lang="en-US" smtClean="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1010633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989829" y="4793879"/>
            <a:ext cx="744101" cy="228599"/>
          </a:xfrm>
        </p:spPr>
        <p:txBody>
          <a:bodyPr/>
          <a:lstStyle/>
          <a:p>
            <a:fld id="{B61BEF0D-F0BB-DE4B-95CE-6DB70DBA9567}" type="datetimeFigureOut">
              <a:rPr lang="en-US" smtClean="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72244706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sp>
        <p:nvSpPr>
          <p:cNvPr id="70" name="Google Shape;70;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2" name="Google Shape;72;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178681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3"/>
        <p:cNvGrpSpPr/>
        <p:nvPr/>
      </p:nvGrpSpPr>
      <p:grpSpPr>
        <a:xfrm>
          <a:off x="0" y="0"/>
          <a:ext cx="0" cy="0"/>
          <a:chOff x="0" y="0"/>
          <a:chExt cx="0" cy="0"/>
        </a:xfrm>
      </p:grpSpPr>
      <p:sp>
        <p:nvSpPr>
          <p:cNvPr id="96" name="Google Shape;96;p2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97" name="Google Shape;97;p21"/>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9" name="Google Shape;99;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119665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12/23/2022</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8849848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fstede-insights.com/fi/product/compare-countrie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1031"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9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17" name="Google Shape;117;p25"/>
          <p:cNvSpPr txBox="1">
            <a:spLocks noGrp="1"/>
          </p:cNvSpPr>
          <p:nvPr>
            <p:ph type="ctrTitle"/>
          </p:nvPr>
        </p:nvSpPr>
        <p:spPr>
          <a:xfrm>
            <a:off x="4884525" y="285063"/>
            <a:ext cx="3598607" cy="2365315"/>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nl-NL" sz="3600" dirty="0">
                <a:solidFill>
                  <a:srgbClr val="EBEBEB"/>
                </a:solidFill>
              </a:rPr>
              <a:t>Burgerschap: Cultuur</a:t>
            </a:r>
          </a:p>
        </p:txBody>
      </p:sp>
      <p:sp>
        <p:nvSpPr>
          <p:cNvPr id="118" name="Google Shape;118;p25"/>
          <p:cNvSpPr txBox="1">
            <a:spLocks noGrp="1"/>
          </p:cNvSpPr>
          <p:nvPr>
            <p:ph type="subTitle" idx="1"/>
          </p:nvPr>
        </p:nvSpPr>
        <p:spPr>
          <a:xfrm>
            <a:off x="4884525" y="2615206"/>
            <a:ext cx="3598607" cy="1216742"/>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nl-NL" sz="1200" dirty="0"/>
              <a:t>De sociaal-maatschappelijke dimensie</a:t>
            </a:r>
          </a:p>
        </p:txBody>
      </p:sp>
      <p:sp>
        <p:nvSpPr>
          <p:cNvPr id="1033" name="Rectangle 1032">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Hoe kan je culturele verschillen doorgronden en beter zaken doen? -  Learning Blog NCOI Learning">
            <a:extLst>
              <a:ext uri="{FF2B5EF4-FFF2-40B4-BE49-F238E27FC236}">
                <a16:creationId xmlns:a16="http://schemas.microsoft.com/office/drawing/2014/main" id="{BAA0DB56-36CC-069C-9729-4D724C0185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2323" y="1070036"/>
            <a:ext cx="3739677" cy="300109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2549400" y="492918"/>
            <a:ext cx="4045200" cy="825281"/>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 sz="2400" b="1" dirty="0">
                <a:solidFill>
                  <a:schemeClr val="bg1"/>
                </a:solidFill>
              </a:rPr>
              <a:t>Opdracht 1</a:t>
            </a:r>
            <a:endParaRPr sz="2400" b="1" dirty="0">
              <a:solidFill>
                <a:schemeClr val="bg1"/>
              </a:solidFill>
            </a:endParaRPr>
          </a:p>
        </p:txBody>
      </p:sp>
      <p:sp>
        <p:nvSpPr>
          <p:cNvPr id="159" name="Google Shape;159;p32"/>
          <p:cNvSpPr txBox="1">
            <a:spLocks noGrp="1"/>
          </p:cNvSpPr>
          <p:nvPr>
            <p:ph type="subTitle" idx="1"/>
          </p:nvPr>
        </p:nvSpPr>
        <p:spPr>
          <a:xfrm>
            <a:off x="-138594" y="2192451"/>
            <a:ext cx="4856749" cy="2751178"/>
          </a:xfrm>
          <a:prstGeom prst="rect">
            <a:avLst/>
          </a:prstGeom>
        </p:spPr>
        <p:txBody>
          <a:bodyPr spcFirstLastPara="1" wrap="square" lIns="91425" tIns="91425" rIns="91425" bIns="91425" anchor="t" anchorCtr="0">
            <a:normAutofit fontScale="25000" lnSpcReduction="20000"/>
          </a:bodyPr>
          <a:lstStyle/>
          <a:p>
            <a:pPr marL="698500" marR="469900" lvl="0" indent="0" algn="just" rtl="0">
              <a:lnSpc>
                <a:spcPct val="130500"/>
              </a:lnSpc>
              <a:spcBef>
                <a:spcPts val="0"/>
              </a:spcBef>
              <a:spcAft>
                <a:spcPts val="0"/>
              </a:spcAft>
              <a:buClr>
                <a:schemeClr val="dk2"/>
              </a:buClr>
              <a:buSzPct val="35850"/>
              <a:buFont typeface="Arial"/>
              <a:buNone/>
            </a:pPr>
            <a:r>
              <a:rPr lang="nl" sz="4800" dirty="0">
                <a:solidFill>
                  <a:srgbClr val="231F20"/>
                </a:solidFill>
                <a:highlight>
                  <a:srgbClr val="FFFFFF"/>
                </a:highlight>
                <a:latin typeface="Arial"/>
                <a:ea typeface="Arial"/>
                <a:cs typeface="Arial"/>
                <a:sym typeface="Arial"/>
              </a:rPr>
              <a:t>In de jaren zeventig zat een briefje met een boodschap ingesloten bij de verpakking van LEGO-speelgoed. De boodschap kwam op het volgende neer: “De behoefte om iets te creëren is bij jongens en meisjes even groot. Zij bouwen wat er in hun hoofd opkomt op de manier zoals zij willen. Niet alleen jongens maar ook meisjes vinden het leuk om een ruimteschip te bouwen. En niet alleen meisjes maar ook jongens vinden het leuk om poppenhuizen te bouwen.”</a:t>
            </a:r>
            <a:endParaRPr sz="4800" dirty="0">
              <a:solidFill>
                <a:srgbClr val="231F20"/>
              </a:solidFill>
              <a:highlight>
                <a:srgbClr val="FFFFFF"/>
              </a:highlight>
              <a:latin typeface="Arial"/>
              <a:ea typeface="Arial"/>
              <a:cs typeface="Arial"/>
              <a:sym typeface="Arial"/>
            </a:endParaRPr>
          </a:p>
          <a:p>
            <a:pPr marL="0" lvl="0" indent="0" algn="ctr" rtl="0">
              <a:spcBef>
                <a:spcPts val="0"/>
              </a:spcBef>
              <a:spcAft>
                <a:spcPts val="0"/>
              </a:spcAft>
              <a:buNone/>
            </a:pPr>
            <a:endParaRPr dirty="0"/>
          </a:p>
        </p:txBody>
      </p:sp>
      <p:sp>
        <p:nvSpPr>
          <p:cNvPr id="158" name="Google Shape;158;p32"/>
          <p:cNvSpPr txBox="1">
            <a:spLocks noGrp="1"/>
          </p:cNvSpPr>
          <p:nvPr>
            <p:ph type="body" idx="2"/>
          </p:nvPr>
        </p:nvSpPr>
        <p:spPr>
          <a:xfrm>
            <a:off x="5166987" y="1577615"/>
            <a:ext cx="3837000" cy="3695100"/>
          </a:xfrm>
          <a:prstGeom prst="rect">
            <a:avLst/>
          </a:prstGeom>
        </p:spPr>
        <p:txBody>
          <a:bodyPr spcFirstLastPara="1" wrap="square" lIns="91425" tIns="91425" rIns="91425" bIns="91425" anchor="ctr" anchorCtr="0">
            <a:normAutofit/>
          </a:bodyPr>
          <a:lstStyle/>
          <a:p>
            <a:pPr marL="171450" marR="230645" lvl="0" indent="-171450" rtl="0">
              <a:lnSpc>
                <a:spcPct val="130500"/>
              </a:lnSpc>
              <a:spcBef>
                <a:spcPts val="0"/>
              </a:spcBef>
              <a:spcAft>
                <a:spcPts val="0"/>
              </a:spcAft>
              <a:buFontTx/>
              <a:buChar char="-"/>
            </a:pPr>
            <a:r>
              <a:rPr lang="nl" sz="1200" dirty="0">
                <a:solidFill>
                  <a:schemeClr val="tx1">
                    <a:lumMod val="65000"/>
                    <a:lumOff val="35000"/>
                  </a:schemeClr>
                </a:solidFill>
                <a:latin typeface="Arial"/>
                <a:ea typeface="Arial"/>
                <a:cs typeface="Arial"/>
                <a:sym typeface="Arial"/>
              </a:rPr>
              <a:t>- Een van de dimensies van Hofstede waarop culturen te onderscheiden zijn, is masculien versus feminien.</a:t>
            </a:r>
          </a:p>
          <a:p>
            <a:pPr marL="171450" marR="230645" lvl="0" indent="-171450" rtl="0">
              <a:lnSpc>
                <a:spcPct val="130500"/>
              </a:lnSpc>
              <a:spcBef>
                <a:spcPts val="0"/>
              </a:spcBef>
              <a:spcAft>
                <a:spcPts val="0"/>
              </a:spcAft>
              <a:buFontTx/>
              <a:buChar char="-"/>
            </a:pPr>
            <a:r>
              <a:rPr lang="nl" sz="1200" dirty="0">
                <a:solidFill>
                  <a:schemeClr val="tx1">
                    <a:lumMod val="65000"/>
                    <a:lumOff val="35000"/>
                  </a:schemeClr>
                </a:solidFill>
                <a:latin typeface="Arial"/>
                <a:ea typeface="Arial"/>
                <a:cs typeface="Arial"/>
                <a:sym typeface="Arial"/>
              </a:rPr>
              <a:t>- Overleg met je buurman/buurvrouw of de boodschap bij het LEGO-speelgoed meer past bij een masculiene of bij een feminiene cultuur. </a:t>
            </a:r>
            <a:endParaRPr sz="1200" dirty="0">
              <a:solidFill>
                <a:schemeClr val="tx1">
                  <a:lumMod val="65000"/>
                  <a:lumOff val="35000"/>
                </a:schemeClr>
              </a:solidFill>
              <a:latin typeface="Arial"/>
              <a:ea typeface="Arial"/>
              <a:cs typeface="Arial"/>
              <a:sym typeface="Arial"/>
            </a:endParaRPr>
          </a:p>
          <a:p>
            <a:pPr marL="0" marR="533400" lvl="0" indent="0" algn="l" rtl="0">
              <a:lnSpc>
                <a:spcPct val="130500"/>
              </a:lnSpc>
              <a:spcBef>
                <a:spcPts val="0"/>
              </a:spcBef>
              <a:spcAft>
                <a:spcPts val="0"/>
              </a:spcAft>
              <a:buNone/>
            </a:pPr>
            <a:endParaRPr sz="1200" dirty="0">
              <a:solidFill>
                <a:schemeClr val="tx1">
                  <a:lumMod val="65000"/>
                  <a:lumOff val="35000"/>
                </a:schemeClr>
              </a:solidFill>
              <a:latin typeface="Arial"/>
              <a:ea typeface="Arial"/>
              <a:cs typeface="Arial"/>
              <a:sym typeface="Arial"/>
            </a:endParaRPr>
          </a:p>
          <a:p>
            <a:pPr marL="0" lvl="0" indent="0" algn="l" rtl="0">
              <a:spcBef>
                <a:spcPts val="0"/>
              </a:spcBef>
              <a:spcAft>
                <a:spcPts val="12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ctrTitle"/>
          </p:nvPr>
        </p:nvSpPr>
        <p:spPr>
          <a:xfrm>
            <a:off x="2672952" y="463947"/>
            <a:ext cx="2212182" cy="732631"/>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nl-NL" sz="2400" b="1" dirty="0">
                <a:ea typeface="Arial"/>
                <a:cs typeface="Arial"/>
                <a:sym typeface="Arial"/>
              </a:rPr>
              <a:t>Opdracht 2</a:t>
            </a:r>
            <a:endParaRPr lang="nl-NL" sz="2400" b="1" dirty="0"/>
          </a:p>
        </p:txBody>
      </p:sp>
      <p:sp>
        <p:nvSpPr>
          <p:cNvPr id="165" name="Google Shape;165;p33"/>
          <p:cNvSpPr txBox="1">
            <a:spLocks noGrp="1"/>
          </p:cNvSpPr>
          <p:nvPr>
            <p:ph type="subTitle" idx="1"/>
          </p:nvPr>
        </p:nvSpPr>
        <p:spPr>
          <a:xfrm>
            <a:off x="688425" y="975121"/>
            <a:ext cx="6331500" cy="2164557"/>
          </a:xfrm>
          <a:prstGeom prst="rect">
            <a:avLst/>
          </a:prstGeom>
        </p:spPr>
        <p:txBody>
          <a:bodyPr spcFirstLastPara="1" wrap="square" lIns="91425" tIns="91425" rIns="91425" bIns="91425" anchor="b" anchorCtr="0">
            <a:normAutofit/>
          </a:bodyPr>
          <a:lstStyle/>
          <a:p>
            <a:pPr marL="285750" lvl="0" indent="-285750" algn="l" rtl="0">
              <a:spcBef>
                <a:spcPts val="0"/>
              </a:spcBef>
              <a:spcAft>
                <a:spcPts val="0"/>
              </a:spcAft>
              <a:buFont typeface="Arial" panose="020B0604020202020204" pitchFamily="34" charset="0"/>
              <a:buChar char="•"/>
            </a:pPr>
            <a:r>
              <a:rPr lang="nl-NL" dirty="0"/>
              <a:t>We kijken naar een aflevering van Metropolis, een programma dat culturen vergelijkt met elkaar. De klas mag zelf kiezen welke.</a:t>
            </a:r>
          </a:p>
          <a:p>
            <a:pPr marL="285750" lvl="0" indent="-285750" algn="l" rtl="0">
              <a:spcBef>
                <a:spcPts val="0"/>
              </a:spcBef>
              <a:spcAft>
                <a:spcPts val="0"/>
              </a:spcAft>
              <a:buFont typeface="Arial" panose="020B0604020202020204" pitchFamily="34" charset="0"/>
              <a:buChar char="•"/>
            </a:pPr>
            <a:endParaRPr lang="nl-NL" dirty="0"/>
          </a:p>
          <a:p>
            <a:pPr marL="285750" lvl="0" indent="-285750" algn="l" rtl="0">
              <a:spcBef>
                <a:spcPts val="0"/>
              </a:spcBef>
              <a:spcAft>
                <a:spcPts val="0"/>
              </a:spcAft>
              <a:buFont typeface="Arial" panose="020B0604020202020204" pitchFamily="34" charset="0"/>
              <a:buChar char="•"/>
            </a:pPr>
            <a:r>
              <a:rPr lang="nl-NL" dirty="0"/>
              <a:t>Schrijf tijdens het kijken op Welke van de 5 dimensies je terug ziet komen in de aflevering? En hoe?</a:t>
            </a:r>
          </a:p>
          <a:p>
            <a:pPr marL="0" lvl="0" indent="0" algn="l" rtl="0">
              <a:spcBef>
                <a:spcPts val="0"/>
              </a:spcBef>
              <a:spcAft>
                <a:spcPts val="0"/>
              </a:spcAft>
              <a:buNone/>
            </a:pPr>
            <a:endParaRPr lang="nl-NL" dirty="0"/>
          </a:p>
          <a:p>
            <a:pPr marL="0" lvl="0" indent="0" algn="l" rtl="0">
              <a:spcBef>
                <a:spcPts val="0"/>
              </a:spcBef>
              <a:spcAft>
                <a:spcPts val="0"/>
              </a:spcAft>
              <a:buNone/>
            </a:pPr>
            <a:endParaRPr lang="nl-NL" dirty="0"/>
          </a:p>
        </p:txBody>
      </p:sp>
      <p:pic>
        <p:nvPicPr>
          <p:cNvPr id="2050" name="Picture 2" descr="Metropolis - VPRO">
            <a:extLst>
              <a:ext uri="{FF2B5EF4-FFF2-40B4-BE49-F238E27FC236}">
                <a16:creationId xmlns:a16="http://schemas.microsoft.com/office/drawing/2014/main" id="{36874EBA-C4C3-84AA-9F49-5B24C463B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081" y="2907505"/>
            <a:ext cx="5495925"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0597F-E5F7-67A4-DC28-B85A2522EE56}"/>
              </a:ext>
            </a:extLst>
          </p:cNvPr>
          <p:cNvSpPr>
            <a:spLocks noGrp="1"/>
          </p:cNvSpPr>
          <p:nvPr>
            <p:ph type="title"/>
          </p:nvPr>
        </p:nvSpPr>
        <p:spPr>
          <a:xfrm>
            <a:off x="3283464" y="715964"/>
            <a:ext cx="2577071" cy="530223"/>
          </a:xfrm>
        </p:spPr>
        <p:txBody>
          <a:bodyPr/>
          <a:lstStyle/>
          <a:p>
            <a:r>
              <a:rPr lang="nl-NL" sz="2400" b="1" dirty="0"/>
              <a:t>Opdracht 3</a:t>
            </a:r>
          </a:p>
        </p:txBody>
      </p:sp>
      <p:sp>
        <p:nvSpPr>
          <p:cNvPr id="3" name="Tijdelijke aanduiding voor inhoud 2">
            <a:extLst>
              <a:ext uri="{FF2B5EF4-FFF2-40B4-BE49-F238E27FC236}">
                <a16:creationId xmlns:a16="http://schemas.microsoft.com/office/drawing/2014/main" id="{9B8EF699-B594-FCFD-3594-4D2241DF2A31}"/>
              </a:ext>
            </a:extLst>
          </p:cNvPr>
          <p:cNvSpPr>
            <a:spLocks noGrp="1"/>
          </p:cNvSpPr>
          <p:nvPr>
            <p:ph idx="1"/>
          </p:nvPr>
        </p:nvSpPr>
        <p:spPr/>
        <p:txBody>
          <a:bodyPr/>
          <a:lstStyle/>
          <a:p>
            <a:r>
              <a:rPr lang="nl-NL" dirty="0"/>
              <a:t>Ga naar de volgende website: </a:t>
            </a:r>
            <a:r>
              <a:rPr lang="nl-NL" dirty="0">
                <a:hlinkClick r:id="rId3"/>
              </a:rPr>
              <a:t>https://www.hofstede-insights.com/fi/product/compare-countries/</a:t>
            </a:r>
            <a:r>
              <a:rPr lang="nl-NL" dirty="0"/>
              <a:t> </a:t>
            </a:r>
          </a:p>
          <a:p>
            <a:r>
              <a:rPr lang="nl-NL" dirty="0"/>
              <a:t>Type 2 landen in die je met elkaar wil vergelijken</a:t>
            </a:r>
          </a:p>
          <a:p>
            <a:r>
              <a:rPr lang="nl-NL" dirty="0"/>
              <a:t>Bekijk de uitslagen op de 5 dimensies</a:t>
            </a:r>
          </a:p>
          <a:p>
            <a:r>
              <a:rPr lang="nl-NL" dirty="0"/>
              <a:t>En kies 2 dimensies uit om verder te onderzoeken</a:t>
            </a:r>
          </a:p>
          <a:p>
            <a:r>
              <a:rPr lang="nl-NL" dirty="0"/>
              <a:t>Wat zouden de reden kunnen zijn voor de verschillen? Hoe zouden de verschillen er in het dagelijks leven uit zien voor deze landen?</a:t>
            </a:r>
          </a:p>
        </p:txBody>
      </p:sp>
    </p:spTree>
    <p:extLst>
      <p:ext uri="{BB962C8B-B14F-4D97-AF65-F5344CB8AC3E}">
        <p14:creationId xmlns:p14="http://schemas.microsoft.com/office/powerpoint/2010/main" val="395446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01E35-AA35-2D68-1357-B4F93F68F067}"/>
              </a:ext>
            </a:extLst>
          </p:cNvPr>
          <p:cNvSpPr>
            <a:spLocks noGrp="1"/>
          </p:cNvSpPr>
          <p:nvPr>
            <p:ph type="title"/>
          </p:nvPr>
        </p:nvSpPr>
        <p:spPr/>
        <p:txBody>
          <a:bodyPr/>
          <a:lstStyle/>
          <a:p>
            <a:r>
              <a:rPr lang="nl-NL" sz="2400" dirty="0"/>
              <a:t>De sociaal-maatschappelijke dimensie</a:t>
            </a:r>
          </a:p>
        </p:txBody>
      </p:sp>
      <p:graphicFrame>
        <p:nvGraphicFramePr>
          <p:cNvPr id="4" name="Tabel 4">
            <a:extLst>
              <a:ext uri="{FF2B5EF4-FFF2-40B4-BE49-F238E27FC236}">
                <a16:creationId xmlns:a16="http://schemas.microsoft.com/office/drawing/2014/main" id="{7601DBE1-45E8-D911-3A49-44BE0D01B400}"/>
              </a:ext>
            </a:extLst>
          </p:cNvPr>
          <p:cNvGraphicFramePr>
            <a:graphicFrameLocks noGrp="1"/>
          </p:cNvGraphicFramePr>
          <p:nvPr>
            <p:ph idx="1"/>
            <p:extLst>
              <p:ext uri="{D42A27DB-BD31-4B8C-83A1-F6EECF244321}">
                <p14:modId xmlns:p14="http://schemas.microsoft.com/office/powerpoint/2010/main" val="587076549"/>
              </p:ext>
            </p:extLst>
          </p:nvPr>
        </p:nvGraphicFramePr>
        <p:xfrm>
          <a:off x="264318" y="2274094"/>
          <a:ext cx="8479632" cy="1322220"/>
        </p:xfrm>
        <a:graphic>
          <a:graphicData uri="http://schemas.openxmlformats.org/drawingml/2006/table">
            <a:tbl>
              <a:tblPr firstRow="1" bandRow="1">
                <a:tableStyleId>{5C22544A-7EE6-4342-B048-85BDC9FD1C3A}</a:tableStyleId>
              </a:tblPr>
              <a:tblGrid>
                <a:gridCol w="764382">
                  <a:extLst>
                    <a:ext uri="{9D8B030D-6E8A-4147-A177-3AD203B41FA5}">
                      <a16:colId xmlns:a16="http://schemas.microsoft.com/office/drawing/2014/main" val="4085018356"/>
                    </a:ext>
                  </a:extLst>
                </a:gridCol>
                <a:gridCol w="950119">
                  <a:extLst>
                    <a:ext uri="{9D8B030D-6E8A-4147-A177-3AD203B41FA5}">
                      <a16:colId xmlns:a16="http://schemas.microsoft.com/office/drawing/2014/main" val="216079678"/>
                    </a:ext>
                  </a:extLst>
                </a:gridCol>
                <a:gridCol w="1021556">
                  <a:extLst>
                    <a:ext uri="{9D8B030D-6E8A-4147-A177-3AD203B41FA5}">
                      <a16:colId xmlns:a16="http://schemas.microsoft.com/office/drawing/2014/main" val="838243737"/>
                    </a:ext>
                  </a:extLst>
                </a:gridCol>
                <a:gridCol w="1421606">
                  <a:extLst>
                    <a:ext uri="{9D8B030D-6E8A-4147-A177-3AD203B41FA5}">
                      <a16:colId xmlns:a16="http://schemas.microsoft.com/office/drawing/2014/main" val="2890005037"/>
                    </a:ext>
                  </a:extLst>
                </a:gridCol>
                <a:gridCol w="1142107">
                  <a:extLst>
                    <a:ext uri="{9D8B030D-6E8A-4147-A177-3AD203B41FA5}">
                      <a16:colId xmlns:a16="http://schemas.microsoft.com/office/drawing/2014/main" val="1593589073"/>
                    </a:ext>
                  </a:extLst>
                </a:gridCol>
                <a:gridCol w="1208187">
                  <a:extLst>
                    <a:ext uri="{9D8B030D-6E8A-4147-A177-3AD203B41FA5}">
                      <a16:colId xmlns:a16="http://schemas.microsoft.com/office/drawing/2014/main" val="1982904683"/>
                    </a:ext>
                  </a:extLst>
                </a:gridCol>
                <a:gridCol w="911721">
                  <a:extLst>
                    <a:ext uri="{9D8B030D-6E8A-4147-A177-3AD203B41FA5}">
                      <a16:colId xmlns:a16="http://schemas.microsoft.com/office/drawing/2014/main" val="2514970142"/>
                    </a:ext>
                  </a:extLst>
                </a:gridCol>
                <a:gridCol w="1059954">
                  <a:extLst>
                    <a:ext uri="{9D8B030D-6E8A-4147-A177-3AD203B41FA5}">
                      <a16:colId xmlns:a16="http://schemas.microsoft.com/office/drawing/2014/main" val="356306529"/>
                    </a:ext>
                  </a:extLst>
                </a:gridCol>
              </a:tblGrid>
              <a:tr h="499260">
                <a:tc>
                  <a:txBody>
                    <a:bodyPr/>
                    <a:lstStyle/>
                    <a:p>
                      <a:r>
                        <a:rPr lang="nl-NL" dirty="0"/>
                        <a:t>BS1</a:t>
                      </a:r>
                    </a:p>
                  </a:txBody>
                  <a:tcPr/>
                </a:tc>
                <a:tc>
                  <a:txBody>
                    <a:bodyPr/>
                    <a:lstStyle/>
                    <a:p>
                      <a:r>
                        <a:rPr lang="nl-NL" dirty="0"/>
                        <a:t>BS2</a:t>
                      </a:r>
                    </a:p>
                  </a:txBody>
                  <a:tcPr/>
                </a:tc>
                <a:tc>
                  <a:txBody>
                    <a:bodyPr/>
                    <a:lstStyle/>
                    <a:p>
                      <a:r>
                        <a:rPr lang="nl-NL" dirty="0"/>
                        <a:t>BS3</a:t>
                      </a:r>
                    </a:p>
                  </a:txBody>
                  <a:tcPr/>
                </a:tc>
                <a:tc>
                  <a:txBody>
                    <a:bodyPr/>
                    <a:lstStyle/>
                    <a:p>
                      <a:r>
                        <a:rPr lang="nl-NL" dirty="0"/>
                        <a:t>BS4</a:t>
                      </a:r>
                    </a:p>
                  </a:txBody>
                  <a:tcPr/>
                </a:tc>
                <a:tc>
                  <a:txBody>
                    <a:bodyPr/>
                    <a:lstStyle/>
                    <a:p>
                      <a:r>
                        <a:rPr lang="nl-NL" dirty="0"/>
                        <a:t>BS5</a:t>
                      </a:r>
                    </a:p>
                  </a:txBody>
                  <a:tcPr/>
                </a:tc>
                <a:tc>
                  <a:txBody>
                    <a:bodyPr/>
                    <a:lstStyle/>
                    <a:p>
                      <a:r>
                        <a:rPr lang="nl-NL" dirty="0"/>
                        <a:t>BS6</a:t>
                      </a:r>
                    </a:p>
                  </a:txBody>
                  <a:tcPr/>
                </a:tc>
                <a:tc>
                  <a:txBody>
                    <a:bodyPr/>
                    <a:lstStyle/>
                    <a:p>
                      <a:r>
                        <a:rPr lang="nl-NL" dirty="0"/>
                        <a:t>BS7</a:t>
                      </a:r>
                    </a:p>
                  </a:txBody>
                  <a:tcPr/>
                </a:tc>
                <a:tc>
                  <a:txBody>
                    <a:bodyPr/>
                    <a:lstStyle/>
                    <a:p>
                      <a:r>
                        <a:rPr lang="nl-NL" dirty="0"/>
                        <a:t>BS8</a:t>
                      </a:r>
                    </a:p>
                  </a:txBody>
                  <a:tcPr/>
                </a:tc>
                <a:extLst>
                  <a:ext uri="{0D108BD9-81ED-4DB2-BD59-A6C34878D82A}">
                    <a16:rowId xmlns:a16="http://schemas.microsoft.com/office/drawing/2014/main" val="969048727"/>
                  </a:ext>
                </a:extLst>
              </a:tr>
              <a:tr h="677078">
                <a:tc>
                  <a:txBody>
                    <a:bodyPr/>
                    <a:lstStyle/>
                    <a:p>
                      <a:pPr algn="ctr"/>
                      <a:r>
                        <a:rPr lang="nl-NL" sz="1200" dirty="0"/>
                        <a:t>Intro</a:t>
                      </a:r>
                    </a:p>
                  </a:txBody>
                  <a:tcPr/>
                </a:tc>
                <a:tc>
                  <a:txBody>
                    <a:bodyPr/>
                    <a:lstStyle/>
                    <a:p>
                      <a:pPr algn="ctr"/>
                      <a:r>
                        <a:rPr lang="nl-NL" sz="1200" dirty="0"/>
                        <a:t>Identiteit</a:t>
                      </a:r>
                    </a:p>
                  </a:txBody>
                  <a:tcPr/>
                </a:tc>
                <a:tc>
                  <a:txBody>
                    <a:bodyPr/>
                    <a:lstStyle/>
                    <a:p>
                      <a:pPr algn="ctr"/>
                      <a:r>
                        <a:rPr lang="nl-NL" sz="1200" dirty="0"/>
                        <a:t>Diversiteit</a:t>
                      </a:r>
                    </a:p>
                  </a:txBody>
                  <a:tcPr/>
                </a:tc>
                <a:tc>
                  <a:txBody>
                    <a:bodyPr/>
                    <a:lstStyle/>
                    <a:p>
                      <a:pPr algn="ctr"/>
                      <a:r>
                        <a:rPr lang="nl-NL" sz="1200" b="0" dirty="0"/>
                        <a:t>Vooroordelen en discriminatie</a:t>
                      </a:r>
                    </a:p>
                  </a:txBody>
                  <a:tcPr/>
                </a:tc>
                <a:tc>
                  <a:txBody>
                    <a:bodyPr/>
                    <a:lstStyle/>
                    <a:p>
                      <a:pPr algn="ctr"/>
                      <a:r>
                        <a:rPr lang="nl-NL" sz="1200" dirty="0"/>
                        <a:t>Polarisering en de media</a:t>
                      </a:r>
                    </a:p>
                  </a:txBody>
                  <a:tcPr/>
                </a:tc>
                <a:tc>
                  <a:txBody>
                    <a:bodyPr/>
                    <a:lstStyle/>
                    <a:p>
                      <a:pPr algn="ctr"/>
                      <a:r>
                        <a:rPr lang="nl-NL" sz="1200" dirty="0"/>
                        <a:t>Seksuele diversiteit en gender identiteit</a:t>
                      </a:r>
                    </a:p>
                  </a:txBody>
                  <a:tcPr/>
                </a:tc>
                <a:tc>
                  <a:txBody>
                    <a:bodyPr/>
                    <a:lstStyle/>
                    <a:p>
                      <a:pPr algn="ctr"/>
                      <a:r>
                        <a:rPr lang="nl-NL" sz="1200" dirty="0"/>
                        <a:t>Cultuur</a:t>
                      </a:r>
                    </a:p>
                  </a:txBody>
                  <a:tcPr/>
                </a:tc>
                <a:tc>
                  <a:txBody>
                    <a:bodyPr/>
                    <a:lstStyle/>
                    <a:p>
                      <a:pPr algn="ctr"/>
                      <a:r>
                        <a:rPr lang="nl-NL" sz="1200" dirty="0"/>
                        <a:t>Actie les</a:t>
                      </a:r>
                    </a:p>
                  </a:txBody>
                  <a:tcPr/>
                </a:tc>
                <a:extLst>
                  <a:ext uri="{0D108BD9-81ED-4DB2-BD59-A6C34878D82A}">
                    <a16:rowId xmlns:a16="http://schemas.microsoft.com/office/drawing/2014/main" val="2649766803"/>
                  </a:ext>
                </a:extLst>
              </a:tr>
            </a:tbl>
          </a:graphicData>
        </a:graphic>
      </p:graphicFrame>
    </p:spTree>
    <p:extLst>
      <p:ext uri="{BB962C8B-B14F-4D97-AF65-F5344CB8AC3E}">
        <p14:creationId xmlns:p14="http://schemas.microsoft.com/office/powerpoint/2010/main" val="18774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2" name="Rectangle 410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0"/>
            <a:ext cx="9144000" cy="5143499"/>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123" name="Freeform: Shape 41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878973" y="-105650"/>
            <a:ext cx="4540253"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12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9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a:extLst>
              <a:ext uri="{FF2B5EF4-FFF2-40B4-BE49-F238E27FC236}">
                <a16:creationId xmlns:a16="http://schemas.microsoft.com/office/drawing/2014/main" id="{BE8F7B49-8BD8-D063-F2B8-1AD50E943B50}"/>
              </a:ext>
            </a:extLst>
          </p:cNvPr>
          <p:cNvSpPr>
            <a:spLocks noGrp="1"/>
          </p:cNvSpPr>
          <p:nvPr>
            <p:ph type="title"/>
          </p:nvPr>
        </p:nvSpPr>
        <p:spPr>
          <a:xfrm>
            <a:off x="866216" y="730251"/>
            <a:ext cx="2206657" cy="765174"/>
          </a:xfrm>
        </p:spPr>
        <p:txBody>
          <a:bodyPr>
            <a:normAutofit/>
          </a:bodyPr>
          <a:lstStyle/>
          <a:p>
            <a:pPr>
              <a:lnSpc>
                <a:spcPct val="90000"/>
              </a:lnSpc>
            </a:pPr>
            <a:r>
              <a:rPr lang="nl-NL" sz="2300">
                <a:solidFill>
                  <a:schemeClr val="tx1"/>
                </a:solidFill>
              </a:rPr>
              <a:t>Wat is cultuur?</a:t>
            </a:r>
          </a:p>
        </p:txBody>
      </p:sp>
      <p:pic>
        <p:nvPicPr>
          <p:cNvPr id="4104" name="Picture 8" descr="Cultuur &amp; Beleef – Inlooppunt Oisterwijk">
            <a:extLst>
              <a:ext uri="{FF2B5EF4-FFF2-40B4-BE49-F238E27FC236}">
                <a16:creationId xmlns:a16="http://schemas.microsoft.com/office/drawing/2014/main" id="{1C12AB88-2559-AE49-E9DE-5FE45F32BF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746" b="3"/>
          <a:stretch/>
        </p:blipFill>
        <p:spPr bwMode="auto">
          <a:xfrm>
            <a:off x="3895955" y="602813"/>
            <a:ext cx="4793650" cy="3937873"/>
          </a:xfrm>
          <a:prstGeom prst="rect">
            <a:avLst/>
          </a:prstGeom>
          <a:noFill/>
          <a:extLst>
            <a:ext uri="{909E8E84-426E-40DD-AFC4-6F175D3DCCD1}">
              <a14:hiddenFill xmlns:a14="http://schemas.microsoft.com/office/drawing/2010/main">
                <a:solidFill>
                  <a:srgbClr val="FFFFFF"/>
                </a:solidFill>
              </a14:hiddenFill>
            </a:ext>
          </a:extLst>
        </p:spPr>
      </p:pic>
      <p:sp>
        <p:nvSpPr>
          <p:cNvPr id="4125" name="Rectangle 41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26" name="Oval 41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0250"/>
            <a:ext cx="3143250" cy="314325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27" name="Oval 41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71700"/>
            <a:ext cx="1771650" cy="177165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680219BC-FBBC-0C81-CBA6-C18DC56F49E1}"/>
              </a:ext>
            </a:extLst>
          </p:cNvPr>
          <p:cNvSpPr>
            <a:spLocks noGrp="1"/>
          </p:cNvSpPr>
          <p:nvPr>
            <p:ph idx="1"/>
          </p:nvPr>
        </p:nvSpPr>
        <p:spPr>
          <a:xfrm>
            <a:off x="866216" y="1590675"/>
            <a:ext cx="2350294" cy="2924175"/>
          </a:xfrm>
        </p:spPr>
        <p:txBody>
          <a:bodyPr>
            <a:normAutofit/>
          </a:bodyPr>
          <a:lstStyle/>
          <a:p>
            <a:pPr>
              <a:lnSpc>
                <a:spcPct val="90000"/>
              </a:lnSpc>
            </a:pPr>
            <a:r>
              <a:rPr lang="nl-NL" sz="1200" b="1" i="0" dirty="0">
                <a:solidFill>
                  <a:schemeClr val="tx1"/>
                </a:solidFill>
                <a:effectLst/>
                <a:latin typeface="PT Serif" panose="020B0604020202020204" pitchFamily="18" charset="0"/>
              </a:rPr>
              <a:t>Cultuur is het geheel aan gewoonten en (</a:t>
            </a:r>
            <a:r>
              <a:rPr lang="nl-NL" sz="1200" b="1" i="0" dirty="0" err="1">
                <a:solidFill>
                  <a:schemeClr val="tx1"/>
                </a:solidFill>
                <a:effectLst/>
                <a:latin typeface="PT Serif" panose="020B0604020202020204" pitchFamily="18" charset="0"/>
              </a:rPr>
              <a:t>gedrags</a:t>
            </a:r>
            <a:r>
              <a:rPr lang="nl-NL" sz="1200" b="1" i="0" dirty="0">
                <a:solidFill>
                  <a:schemeClr val="tx1"/>
                </a:solidFill>
                <a:effectLst/>
                <a:latin typeface="PT Serif" panose="020B0604020202020204" pitchFamily="18" charset="0"/>
              </a:rPr>
              <a:t>)regels dat bij een volk of groep hoort. </a:t>
            </a:r>
          </a:p>
          <a:p>
            <a:pPr>
              <a:lnSpc>
                <a:spcPct val="90000"/>
              </a:lnSpc>
            </a:pPr>
            <a:r>
              <a:rPr lang="nl-NL" sz="1200" b="0" i="0" dirty="0">
                <a:solidFill>
                  <a:schemeClr val="tx1"/>
                </a:solidFill>
                <a:effectLst/>
                <a:latin typeface="PT Serif" panose="020B0604020202020204" pitchFamily="18" charset="0"/>
              </a:rPr>
              <a:t>Hieronder vallen bijvoorbeeld normen en waarden, eten, eetgewoonten, taal, kleding, godsdienst en muziek en dans.</a:t>
            </a:r>
          </a:p>
          <a:p>
            <a:pPr>
              <a:lnSpc>
                <a:spcPct val="90000"/>
              </a:lnSpc>
            </a:pPr>
            <a:endParaRPr lang="nl-NL" sz="1200" dirty="0">
              <a:solidFill>
                <a:schemeClr val="tx1"/>
              </a:solidFill>
            </a:endParaRPr>
          </a:p>
        </p:txBody>
      </p:sp>
      <p:sp>
        <p:nvSpPr>
          <p:cNvPr id="41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2355364" y="1369559"/>
            <a:ext cx="2474555"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 name="AutoShape 4" descr="House of Control">
            <a:extLst>
              <a:ext uri="{FF2B5EF4-FFF2-40B4-BE49-F238E27FC236}">
                <a16:creationId xmlns:a16="http://schemas.microsoft.com/office/drawing/2014/main" id="{C503EE94-7D9F-35B2-F7E4-01490FA0DFA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9259144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1175027" y="629159"/>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De 5 cultuur dimensies van Hofstede</a:t>
            </a:r>
            <a:endParaRPr dirty="0"/>
          </a:p>
        </p:txBody>
      </p:sp>
      <p:sp>
        <p:nvSpPr>
          <p:cNvPr id="125" name="Google Shape;125;p26"/>
          <p:cNvSpPr txBox="1">
            <a:spLocks noGrp="1"/>
          </p:cNvSpPr>
          <p:nvPr>
            <p:ph type="body" idx="1"/>
          </p:nvPr>
        </p:nvSpPr>
        <p:spPr>
          <a:xfrm>
            <a:off x="638462" y="1695789"/>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NL" dirty="0"/>
              <a:t>Geert Hofstede, is een bekende socioloog die met een model kwam om culturen te vergelijken met elkaar.</a:t>
            </a:r>
            <a:endParaRPr dirty="0"/>
          </a:p>
        </p:txBody>
      </p:sp>
      <p:pic>
        <p:nvPicPr>
          <p:cNvPr id="126" name="Google Shape;126;p26"/>
          <p:cNvPicPr preferRelativeResize="0"/>
          <p:nvPr/>
        </p:nvPicPr>
        <p:blipFill>
          <a:blip r:embed="rId3">
            <a:alphaModFix/>
          </a:blip>
          <a:stretch>
            <a:fillRect/>
          </a:stretch>
        </p:blipFill>
        <p:spPr>
          <a:xfrm>
            <a:off x="1246366" y="2461993"/>
            <a:ext cx="6639112" cy="2443836"/>
          </a:xfrm>
          <a:prstGeom prst="rect">
            <a:avLst/>
          </a:prstGeom>
          <a:noFill/>
          <a:ln>
            <a:noFill/>
          </a:ln>
        </p:spPr>
      </p:pic>
      <p:pic>
        <p:nvPicPr>
          <p:cNvPr id="2" name="Google Shape;119;p25">
            <a:extLst>
              <a:ext uri="{FF2B5EF4-FFF2-40B4-BE49-F238E27FC236}">
                <a16:creationId xmlns:a16="http://schemas.microsoft.com/office/drawing/2014/main" id="{BCB6F360-A6A6-1E7D-4792-888F07E0D196}"/>
              </a:ext>
            </a:extLst>
          </p:cNvPr>
          <p:cNvPicPr preferRelativeResize="0"/>
          <p:nvPr/>
        </p:nvPicPr>
        <p:blipFill>
          <a:blip r:embed="rId4">
            <a:alphaModFix/>
          </a:blip>
          <a:stretch>
            <a:fillRect/>
          </a:stretch>
        </p:blipFill>
        <p:spPr>
          <a:xfrm>
            <a:off x="7496627" y="568693"/>
            <a:ext cx="1174479" cy="16609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p:cNvPicPr preferRelativeResize="0"/>
          <p:nvPr/>
        </p:nvPicPr>
        <p:blipFill>
          <a:blip r:embed="rId3">
            <a:alphaModFix/>
          </a:blip>
          <a:stretch>
            <a:fillRect/>
          </a:stretch>
        </p:blipFill>
        <p:spPr>
          <a:xfrm>
            <a:off x="2586549" y="758797"/>
            <a:ext cx="4246625" cy="4246625"/>
          </a:xfrm>
          <a:prstGeom prst="rect">
            <a:avLst/>
          </a:prstGeom>
          <a:noFill/>
          <a:ln>
            <a:noFill/>
          </a:ln>
        </p:spPr>
      </p:pic>
      <p:pic>
        <p:nvPicPr>
          <p:cNvPr id="132" name="Google Shape;132;p27"/>
          <p:cNvPicPr preferRelativeResize="0"/>
          <p:nvPr/>
        </p:nvPicPr>
        <p:blipFill>
          <a:blip r:embed="rId4">
            <a:alphaModFix/>
          </a:blip>
          <a:stretch>
            <a:fillRect/>
          </a:stretch>
        </p:blipFill>
        <p:spPr>
          <a:xfrm>
            <a:off x="3334349" y="3643121"/>
            <a:ext cx="2751024" cy="60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8"/>
          <p:cNvPicPr preferRelativeResize="0"/>
          <p:nvPr/>
        </p:nvPicPr>
        <p:blipFill>
          <a:blip r:embed="rId3">
            <a:alphaModFix/>
          </a:blip>
          <a:stretch>
            <a:fillRect/>
          </a:stretch>
        </p:blipFill>
        <p:spPr>
          <a:xfrm>
            <a:off x="2648289" y="906104"/>
            <a:ext cx="4043800" cy="404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9"/>
          <p:cNvPicPr preferRelativeResize="0"/>
          <p:nvPr/>
        </p:nvPicPr>
        <p:blipFill>
          <a:blip r:embed="rId3">
            <a:alphaModFix/>
          </a:blip>
          <a:stretch>
            <a:fillRect/>
          </a:stretch>
        </p:blipFill>
        <p:spPr>
          <a:xfrm>
            <a:off x="2547837" y="943589"/>
            <a:ext cx="4048326" cy="4048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30"/>
          <p:cNvPicPr preferRelativeResize="0"/>
          <p:nvPr/>
        </p:nvPicPr>
        <p:blipFill>
          <a:blip r:embed="rId3">
            <a:alphaModFix/>
          </a:blip>
          <a:stretch>
            <a:fillRect/>
          </a:stretch>
        </p:blipFill>
        <p:spPr>
          <a:xfrm>
            <a:off x="2571021" y="779638"/>
            <a:ext cx="4193825" cy="4193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1"/>
          <p:cNvPicPr preferRelativeResize="0"/>
          <p:nvPr/>
        </p:nvPicPr>
        <p:blipFill>
          <a:blip r:embed="rId3">
            <a:alphaModFix/>
          </a:blip>
          <a:stretch>
            <a:fillRect/>
          </a:stretch>
        </p:blipFill>
        <p:spPr>
          <a:xfrm>
            <a:off x="2511754" y="836276"/>
            <a:ext cx="4307224" cy="4307224"/>
          </a:xfrm>
          <a:prstGeom prst="rect">
            <a:avLst/>
          </a:prstGeom>
          <a:noFill/>
          <a:ln>
            <a:noFill/>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directiekamer">
  <a:themeElements>
    <a:clrScheme name="Ion-directiekamer">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379</Words>
  <Application>Microsoft Office PowerPoint</Application>
  <PresentationFormat>Diavoorstelling (16:9)</PresentationFormat>
  <Paragraphs>40</Paragraphs>
  <Slides>12</Slides>
  <Notes>10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PT Serif</vt:lpstr>
      <vt:lpstr>Wingdings 3</vt:lpstr>
      <vt:lpstr>Century Gothic</vt:lpstr>
      <vt:lpstr>Arial</vt:lpstr>
      <vt:lpstr>Simple Light</vt:lpstr>
      <vt:lpstr>Ion-directiekamer</vt:lpstr>
      <vt:lpstr>Burgerschap: Cultuur</vt:lpstr>
      <vt:lpstr>De sociaal-maatschappelijke dimensie</vt:lpstr>
      <vt:lpstr>Wat is cultuur?</vt:lpstr>
      <vt:lpstr>De 5 cultuur dimensies van Hofstede</vt:lpstr>
      <vt:lpstr>PowerPoint-presentatie</vt:lpstr>
      <vt:lpstr>PowerPoint-presentatie</vt:lpstr>
      <vt:lpstr>PowerPoint-presentatie</vt:lpstr>
      <vt:lpstr>PowerPoint-presentatie</vt:lpstr>
      <vt:lpstr>PowerPoint-presentatie</vt:lpstr>
      <vt:lpstr>Opdracht 1</vt:lpstr>
      <vt:lpstr>Opdracht 2</vt:lpstr>
      <vt:lpstr>Opdracht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Burgerschap: Cultuur</dc:title>
  <cp:lastModifiedBy>Anne-May Smits</cp:lastModifiedBy>
  <cp:revision>2</cp:revision>
  <dcterms:modified xsi:type="dcterms:W3CDTF">2022-12-23T10:13:19Z</dcterms:modified>
</cp:coreProperties>
</file>